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Garamond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aramond-bold.fntdata"/><Relationship Id="rId30" Type="http://schemas.openxmlformats.org/officeDocument/2006/relationships/font" Target="fonts/Garamond-regular.fntdata"/><Relationship Id="rId11" Type="http://schemas.openxmlformats.org/officeDocument/2006/relationships/slide" Target="slides/slide6.xml"/><Relationship Id="rId33" Type="http://schemas.openxmlformats.org/officeDocument/2006/relationships/font" Target="fonts/Garamond-boldItalic.fntdata"/><Relationship Id="rId10" Type="http://schemas.openxmlformats.org/officeDocument/2006/relationships/slide" Target="slides/slide5.xml"/><Relationship Id="rId32" Type="http://schemas.openxmlformats.org/officeDocument/2006/relationships/font" Target="fonts/Garamond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e6ca2e183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e6ca2e183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Jasper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e6ca2e183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e6ca2e183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6ca2e183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e6ca2e183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6ca2e183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6ca2e183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e70ff7c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e70ff7c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Dalton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e70ff7c7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e70ff7c7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Dalton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e6ca2e18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e6ca2e18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Dalton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6ca2e18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6ca2e18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Amelia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MP accumulation and lead in </a:t>
            </a:r>
            <a:r>
              <a:rPr lang="en"/>
              <a:t>combination lead to higher oxidative stress.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Decreased retention leads to more variation of </a:t>
            </a:r>
            <a:r>
              <a:rPr lang="en"/>
              <a:t>embryonic</a:t>
            </a:r>
            <a:r>
              <a:rPr lang="en"/>
              <a:t> development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While they may be able to avoid the worst effects of the </a:t>
            </a:r>
            <a:r>
              <a:rPr lang="en"/>
              <a:t>presence</a:t>
            </a:r>
            <a:r>
              <a:rPr lang="en"/>
              <a:t> of plastics, such as chemical leaching, a</a:t>
            </a:r>
            <a:r>
              <a:rPr lang="en"/>
              <a:t>voidance in an environment that has increasing accumulation of plastics may impact the behavior of the purple shore crab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Additionally, the presence of microplastics has wider effects up the food web on the organisms that prey on crabs.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6ca2e18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6ca2e18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f697ad1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f697ad1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Amelia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6ca2e18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e6ca2e18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Amelia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e6ca2e18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e6ca2e18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Jasper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groups: microplastics and microplastics + food, 10 replicates in each group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microplastics scented with mussel juice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2.5mg microplastics to each group, 2.5g mussel meat to fed group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C, 30 ppt water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e6ca2e183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e6ca2e183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e6ca2e183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e6ca2e183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Jasper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e6ca2e183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e6ca2e183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Presentation - Ingestion of Common Microplastics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Dalton Blackwell, Amelia Ehlers, Andy Gardner, </a:t>
            </a:r>
            <a:r>
              <a:rPr lang="en"/>
              <a:t>Kyle Guevarra, Jasper Nevis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Dissections &amp; Accumulation</a:t>
            </a:r>
            <a:endParaRPr/>
          </a:p>
        </p:txBody>
      </p:sp>
      <p:grpSp>
        <p:nvGrpSpPr>
          <p:cNvPr id="151" name="Google Shape;151;p22"/>
          <p:cNvGrpSpPr/>
          <p:nvPr/>
        </p:nvGrpSpPr>
        <p:grpSpPr>
          <a:xfrm>
            <a:off x="6305143" y="2086653"/>
            <a:ext cx="3044512" cy="2283814"/>
            <a:chOff x="1892493" y="1926955"/>
            <a:chExt cx="3588111" cy="2691589"/>
          </a:xfrm>
        </p:grpSpPr>
        <p:pic>
          <p:nvPicPr>
            <p:cNvPr id="152" name="Google Shape;152;p22" title="Screenshot 2025-05-19 at 2.35.06 PM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92493" y="1926955"/>
              <a:ext cx="2975086" cy="26915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2"/>
            <p:cNvSpPr/>
            <p:nvPr/>
          </p:nvSpPr>
          <p:spPr>
            <a:xfrm>
              <a:off x="3844100" y="3394435"/>
              <a:ext cx="305146" cy="416130"/>
            </a:xfrm>
            <a:prstGeom prst="rect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4" name="Google Shape;154;p22"/>
            <p:cNvCxnSpPr>
              <a:stCxn id="153" idx="0"/>
              <a:endCxn id="155" idx="2"/>
            </p:cNvCxnSpPr>
            <p:nvPr/>
          </p:nvCxnSpPr>
          <p:spPr>
            <a:xfrm flipH="1" rot="10800000">
              <a:off x="3996673" y="3098335"/>
              <a:ext cx="423900" cy="296100"/>
            </a:xfrm>
            <a:prstGeom prst="straightConnector1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" name="Google Shape;155;p22"/>
            <p:cNvSpPr txBox="1"/>
            <p:nvPr/>
          </p:nvSpPr>
          <p:spPr>
            <a:xfrm>
              <a:off x="3973573" y="2774725"/>
              <a:ext cx="893891" cy="3236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Gills</a:t>
              </a:r>
              <a:endParaRPr sz="16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3437135" y="2478768"/>
              <a:ext cx="138794" cy="203430"/>
            </a:xfrm>
            <a:prstGeom prst="rect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2861459" y="2532048"/>
              <a:ext cx="138794" cy="203430"/>
            </a:xfrm>
            <a:prstGeom prst="rect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8" name="Google Shape;158;p22"/>
            <p:cNvCxnSpPr>
              <a:stCxn id="157" idx="2"/>
              <a:endCxn id="159" idx="0"/>
            </p:cNvCxnSpPr>
            <p:nvPr/>
          </p:nvCxnSpPr>
          <p:spPr>
            <a:xfrm>
              <a:off x="2930856" y="2735478"/>
              <a:ext cx="415800" cy="39300"/>
            </a:xfrm>
            <a:prstGeom prst="straightConnector1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22"/>
            <p:cNvCxnSpPr>
              <a:stCxn id="156" idx="2"/>
              <a:endCxn id="159" idx="0"/>
            </p:cNvCxnSpPr>
            <p:nvPr/>
          </p:nvCxnSpPr>
          <p:spPr>
            <a:xfrm flipH="1">
              <a:off x="3346632" y="2682199"/>
              <a:ext cx="159900" cy="92400"/>
            </a:xfrm>
            <a:prstGeom prst="straightConnector1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9" name="Google Shape;159;p22"/>
            <p:cNvSpPr txBox="1"/>
            <p:nvPr/>
          </p:nvSpPr>
          <p:spPr>
            <a:xfrm>
              <a:off x="2757274" y="2774725"/>
              <a:ext cx="1178744" cy="370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Stomach</a:t>
              </a:r>
              <a:endParaRPr sz="16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2604707" y="3496171"/>
              <a:ext cx="305146" cy="370033"/>
            </a:xfrm>
            <a:prstGeom prst="rect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2" name="Google Shape;162;p22"/>
            <p:cNvCxnSpPr>
              <a:stCxn id="161" idx="0"/>
              <a:endCxn id="155" idx="2"/>
            </p:cNvCxnSpPr>
            <p:nvPr/>
          </p:nvCxnSpPr>
          <p:spPr>
            <a:xfrm flipH="1" rot="10800000">
              <a:off x="2757280" y="3098371"/>
              <a:ext cx="1663200" cy="397800"/>
            </a:xfrm>
            <a:prstGeom prst="straightConnector1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3" name="Google Shape;163;p22"/>
            <p:cNvSpPr/>
            <p:nvPr/>
          </p:nvSpPr>
          <p:spPr>
            <a:xfrm>
              <a:off x="3242766" y="4026835"/>
              <a:ext cx="309405" cy="165851"/>
            </a:xfrm>
            <a:prstGeom prst="rect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2"/>
            <p:cNvSpPr txBox="1"/>
            <p:nvPr/>
          </p:nvSpPr>
          <p:spPr>
            <a:xfrm>
              <a:off x="3936086" y="4101493"/>
              <a:ext cx="1544517" cy="370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Hindgut</a:t>
              </a:r>
              <a:endParaRPr sz="16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65" name="Google Shape;165;p22"/>
            <p:cNvCxnSpPr>
              <a:stCxn id="163" idx="2"/>
              <a:endCxn id="164" idx="1"/>
            </p:cNvCxnSpPr>
            <p:nvPr/>
          </p:nvCxnSpPr>
          <p:spPr>
            <a:xfrm>
              <a:off x="3397468" y="4192686"/>
              <a:ext cx="538500" cy="93900"/>
            </a:xfrm>
            <a:prstGeom prst="straightConnector1">
              <a:avLst/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66" name="Google Shape;166;p22" title="Screenshot 2025-05-19 at 2.35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435" y="2086709"/>
            <a:ext cx="2524263" cy="2283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75" y="2086700"/>
            <a:ext cx="3065400" cy="228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to Green Crabs</a:t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000" y="1853850"/>
            <a:ext cx="5124450" cy="28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6364225" y="4654200"/>
            <a:ext cx="22977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Watts et al. 2016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717975" y="2142950"/>
            <a:ext cx="2847600" cy="25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 accumulation,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unable to compare to </a:t>
            </a:r>
            <a:r>
              <a:rPr i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C. maenas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727650" y="546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Lactate</a:t>
            </a:r>
            <a:endParaRPr/>
          </a:p>
        </p:txBody>
      </p:sp>
      <p:sp>
        <p:nvSpPr>
          <p:cNvPr id="181" name="Google Shape;181;p24"/>
          <p:cNvSpPr txBox="1"/>
          <p:nvPr>
            <p:ph idx="1" type="body"/>
          </p:nvPr>
        </p:nvSpPr>
        <p:spPr>
          <a:xfrm>
            <a:off x="727650" y="1441200"/>
            <a:ext cx="76887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groups - Group FOUL and Group CAFF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Average ~ 300 micromolar lactate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Experimental group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PLAST - Fed: ~40 micromolar lactate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PLAST - Fast: ~200 micromolar lactate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Control groups and PLAST Fast had larger sample sizes (Between 3 to 5 crabs per sample group)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850" y="746250"/>
            <a:ext cx="3244500" cy="19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27650" y="578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727650" y="1441200"/>
            <a:ext cx="7688700" cy="3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studies are important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Fully communal tank design vs. individual jar design to minimize hypoxia and </a:t>
            </a:r>
            <a:r>
              <a:rPr lang="en"/>
              <a:t>nitrogen toxicity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Collect behavioral data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 water changes daily as opposed to a bi-weekly structure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Allows for prompt diagnosis of novel issues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Dead crabs can be preserved faster to prevent internal organ decay &amp; loss of specimen for visual analysis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Analysis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Small sample size implies less conclusive findings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Mortality caused limitations on what assays could be done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727650" y="597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</a:t>
            </a:r>
            <a:endParaRPr/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727650" y="1508575"/>
            <a:ext cx="76887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Fed individual had lower lactate than both control and plastic only group.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Lactate is </a:t>
            </a:r>
            <a:r>
              <a:rPr lang="en"/>
              <a:t>proportional</a:t>
            </a:r>
            <a:r>
              <a:rPr lang="en"/>
              <a:t> to anaerobic respiration, which is a stress response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Possible reasons: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Low Fed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Reduced food stress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Hearty individual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Higher MP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Particulate stress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HDPE </a:t>
            </a:r>
            <a:r>
              <a:rPr lang="en"/>
              <a:t>toxicants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 Lack of consumption compared to FISH 497C Tire Tread Team 2024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Our HDPE was…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Buoyant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Colored brightly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Hard and non-porous</a:t>
            </a:r>
            <a:endParaRPr/>
          </a:p>
        </p:txBody>
      </p:sp>
      <p:pic>
        <p:nvPicPr>
          <p:cNvPr id="195" name="Google Shape;195;p26" title="Screenshot 2025-06-02 at 5.05.4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800" y="3707021"/>
            <a:ext cx="3989749" cy="95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727650" y="554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201" name="Google Shape;201;p27"/>
          <p:cNvSpPr txBox="1"/>
          <p:nvPr>
            <p:ph idx="1" type="body"/>
          </p:nvPr>
        </p:nvSpPr>
        <p:spPr>
          <a:xfrm>
            <a:off x="727650" y="1441200"/>
            <a:ext cx="3844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Plastic type likely has some impact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Classifying plastics risk, I.E. species specific bio</a:t>
            </a:r>
            <a:r>
              <a:rPr lang="en"/>
              <a:t>availability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Allows risk assessment if a pollution </a:t>
            </a:r>
            <a:r>
              <a:rPr lang="en"/>
              <a:t>survey</a:t>
            </a:r>
            <a:r>
              <a:rPr lang="en"/>
              <a:t> is conducted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Recycled hard plastics may be less detrimental to crab populations than tire tread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Efforts to reduce runoff from road -&gt; ocean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Prevention/cleanup of tire dumping </a:t>
            </a: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4425" y="2212362"/>
            <a:ext cx="4259700" cy="2397376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7"/>
          <p:cNvSpPr txBox="1"/>
          <p:nvPr/>
        </p:nvSpPr>
        <p:spPr>
          <a:xfrm>
            <a:off x="4200750" y="645000"/>
            <a:ext cx="2119800" cy="7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CLASSIFY</a:t>
            </a:r>
            <a:endParaRPr b="1" sz="12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PLASTIC A -&gt; SP.A</a:t>
            </a:r>
            <a:endParaRPr sz="12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PLASTIC B -&gt; SP.B</a:t>
            </a:r>
            <a:endParaRPr sz="12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>
            <a:off x="5843950" y="645000"/>
            <a:ext cx="15819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SURVEY</a:t>
            </a:r>
            <a:endParaRPr b="1" sz="13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20% PLASTIC A</a:t>
            </a:r>
            <a:endParaRPr sz="13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80% PLASTIC B</a:t>
            </a:r>
            <a:endParaRPr sz="13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5" name="Google Shape;205;p27"/>
          <p:cNvSpPr txBox="1"/>
          <p:nvPr/>
        </p:nvSpPr>
        <p:spPr>
          <a:xfrm>
            <a:off x="7425850" y="645000"/>
            <a:ext cx="15819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PROTECT</a:t>
            </a:r>
            <a:endParaRPr b="1" sz="13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SPECIES B &gt; A</a:t>
            </a:r>
            <a:endParaRPr sz="130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6" name="Google Shape;206;p27"/>
          <p:cNvSpPr/>
          <p:nvPr/>
        </p:nvSpPr>
        <p:spPr>
          <a:xfrm>
            <a:off x="5649250" y="1043775"/>
            <a:ext cx="194700" cy="4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7209875" y="1043775"/>
            <a:ext cx="194700" cy="4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4029800" y="659425"/>
            <a:ext cx="4794000" cy="796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727650" y="595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727650" y="1441200"/>
            <a:ext cx="3844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Low lactate levels in Fed </a:t>
            </a:r>
            <a:r>
              <a:rPr lang="en"/>
              <a:t>individual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Lactate = stress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type of plastic could have an impact in ingestion rates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“Food like” plastic actually consumed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Bioavailability based risk assessment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250" y="1290669"/>
            <a:ext cx="3844198" cy="2562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Microplastics in Crabs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4050" y="1790050"/>
            <a:ext cx="3535950" cy="1389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783" y="2661587"/>
            <a:ext cx="5485216" cy="1232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5" name="Google Shape;9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3686600"/>
            <a:ext cx="4035850" cy="1232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6" name="Google Shape;96;p14"/>
          <p:cNvSpPr txBox="1"/>
          <p:nvPr/>
        </p:nvSpPr>
        <p:spPr>
          <a:xfrm>
            <a:off x="98550" y="1853838"/>
            <a:ext cx="3778200" cy="31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Impacts of exposure to microplastics: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Mangrove crab (Capparelli et al. 2024):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increased accumulation of lead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Pacific Mole Crab (Horn et al. 2019):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increased adult mortality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decreased retention in egg clutches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Purple Shore Crab (Prestholdt and Kemp 2020):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Avoidance of plastics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943" y="2147813"/>
            <a:ext cx="2873425" cy="26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Microplastics &amp; Invasive Species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050" y="1853850"/>
            <a:ext cx="3808701" cy="27650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3475" y="2075325"/>
            <a:ext cx="4185936" cy="2765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Question: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Do microplastics impact oxygen uptake in hairy shore crabs and/or accumulate in their gills and tissues?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7650" y="1346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Hypothesis &amp; Null-Hypothesis</a:t>
            </a: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450450" y="2476250"/>
            <a:ext cx="82431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aseline="-25000"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 No impact of oxygen uptake and microplastics will not accumulate</a:t>
            </a:r>
            <a:endParaRPr sz="1800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aseline="-25000"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 sz="18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: Decreased oxygen uptake and microplastic accumulation in gut and gills</a:t>
            </a:r>
            <a:endParaRPr sz="1800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Design: Set-Up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138" y="2145813"/>
            <a:ext cx="770572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Design: Choice of Plastic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729450" y="2078875"/>
            <a:ext cx="5901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“</a:t>
            </a:r>
            <a:r>
              <a:rPr lang="en"/>
              <a:t>Recycled” plastic, simulating what’s available in the water column rather than a specific isolated type of plastic.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Blue color easily visible against beige crab tissues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950" y="2698875"/>
            <a:ext cx="2177099" cy="1632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anta Orange, 20 oz. Bottles, 24 Pack"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1400" y="1494675"/>
            <a:ext cx="3299576" cy="3299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Design: Data Collection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Claw hemolymph extracted- tested </a:t>
            </a:r>
            <a:r>
              <a:rPr lang="en"/>
              <a:t>for</a:t>
            </a:r>
            <a:r>
              <a:rPr lang="en"/>
              <a:t> L-lactate concentration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At end of experiment, all crabs weighed &amp; dissected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Examining digestive tract &amp; gills for plastic particles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932" y="2882388"/>
            <a:ext cx="3990168" cy="226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701" y="2922084"/>
            <a:ext cx="3499599" cy="222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729450" y="578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Complications &amp; Adjustments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0" y="1455325"/>
            <a:ext cx="7688700" cy="3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mortality event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A: 60% Mortality Rate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B: 90% Mortality Rate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Causes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Hypoxia: Low Oxygen saturation due to restrictive water flow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Ammonium Toxicity: Toxic compounds from decaying food matter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Adjustments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Transition from individualized jars to communal tank setups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MP  and food matter was also transferred into the tank setups</a:t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025" y="717200"/>
            <a:ext cx="3644401" cy="2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